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7" r:id="rId2"/>
    <p:sldId id="278" r:id="rId3"/>
    <p:sldId id="291" r:id="rId4"/>
    <p:sldId id="292" r:id="rId5"/>
    <p:sldId id="293" r:id="rId6"/>
    <p:sldId id="294" r:id="rId7"/>
    <p:sldId id="290" r:id="rId8"/>
    <p:sldId id="264" r:id="rId9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F81A3C8-A47A-4CD9-86A8-794F1B0833E0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29EAA59-F795-46AF-9F8D-97FF5F619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655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C24ED49-02FC-44CB-91DE-4044913672E2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947F457-FA4D-4105-89F7-C30A91C03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542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2392E-2043-4EF6-ADAC-292160E8F9AD}" type="slidenum">
              <a:rPr lang="en-IN" smtClean="0"/>
              <a:pPr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78297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mbria" panose="0204050305040603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82312"/>
            <a:ext cx="2743200" cy="365125"/>
          </a:xfrm>
        </p:spPr>
        <p:txBody>
          <a:bodyPr/>
          <a:lstStyle/>
          <a:p>
            <a:fld id="{C764DE79-268F-4C1A-8933-263129D2AF90}" type="datetimeFigureOut">
              <a:rPr lang="en-US" dirty="0"/>
              <a:t>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599" y="6492875"/>
            <a:ext cx="4293637" cy="365125"/>
          </a:xfrm>
        </p:spPr>
        <p:txBody>
          <a:bodyPr/>
          <a:lstStyle/>
          <a:p>
            <a:r>
              <a:rPr lang="en-US" dirty="0"/>
              <a:t>INTOSAI Knowledge Sharing and Knowledge Services Committee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82313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24" name="Billede 5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55314" y="369957"/>
            <a:ext cx="1440160" cy="97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 userDrawn="1"/>
        </p:nvSpPr>
        <p:spPr>
          <a:xfrm>
            <a:off x="10431323" y="114336"/>
            <a:ext cx="14599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kern="1200" spc="200" baseline="0" dirty="0">
                <a:solidFill>
                  <a:schemeClr val="tx2"/>
                </a:solidFill>
              </a:rPr>
              <a:t>INTOSAI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10255497" y="1355231"/>
            <a:ext cx="1895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kern="1200" spc="0" baseline="0" dirty="0">
                <a:solidFill>
                  <a:schemeClr val="tx2"/>
                </a:solidFill>
              </a:rPr>
              <a:t>Knowledge Sharing &amp; Knowledge Services Committee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2601"/>
            <a:ext cx="2743200" cy="365125"/>
          </a:xfrm>
        </p:spPr>
        <p:txBody>
          <a:bodyPr/>
          <a:lstStyle/>
          <a:p>
            <a:fld id="{C764DE79-268F-4C1A-8933-263129D2AF90}" type="datetimeFigureOut">
              <a:rPr lang="en-US" dirty="0"/>
              <a:t>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599" y="6503436"/>
            <a:ext cx="4424265" cy="354563"/>
          </a:xfrm>
        </p:spPr>
        <p:txBody>
          <a:bodyPr/>
          <a:lstStyle/>
          <a:p>
            <a:r>
              <a:rPr lang="en-US" dirty="0"/>
              <a:t>INTOSAI Knowledge Sharing and Knowledge Services Committee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92874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24" name="Billede 5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55314" y="369957"/>
            <a:ext cx="1440160" cy="97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 userDrawn="1"/>
        </p:nvSpPr>
        <p:spPr>
          <a:xfrm>
            <a:off x="10431323" y="114336"/>
            <a:ext cx="14599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kern="1200" spc="200" baseline="0" dirty="0">
                <a:solidFill>
                  <a:schemeClr val="tx2"/>
                </a:solidFill>
              </a:rPr>
              <a:t>INTOSAI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10255497" y="1355231"/>
            <a:ext cx="1895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kern="1200" spc="0" baseline="0" dirty="0">
                <a:solidFill>
                  <a:schemeClr val="tx2"/>
                </a:solidFill>
              </a:rPr>
              <a:t>Knowledge Sharing &amp; Knowledge Services Committee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24" name="Billede 5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55314" y="369957"/>
            <a:ext cx="1440160" cy="97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 userDrawn="1"/>
        </p:nvSpPr>
        <p:spPr>
          <a:xfrm>
            <a:off x="10431323" y="114336"/>
            <a:ext cx="14599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kern="1200" spc="200" baseline="0" dirty="0">
                <a:solidFill>
                  <a:schemeClr val="tx2"/>
                </a:solidFill>
              </a:rPr>
              <a:t>INTOSAI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10255497" y="1355231"/>
            <a:ext cx="1895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kern="1200" spc="0" baseline="0" dirty="0">
                <a:solidFill>
                  <a:schemeClr val="tx2"/>
                </a:solidFill>
              </a:rPr>
              <a:t>Knowledge Sharing &amp; Knowledge Services Committee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25" name="Billede 5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55314" y="369957"/>
            <a:ext cx="1440160" cy="97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 userDrawn="1"/>
        </p:nvSpPr>
        <p:spPr>
          <a:xfrm>
            <a:off x="10431323" y="114336"/>
            <a:ext cx="14599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kern="1200" spc="200" baseline="0" dirty="0">
                <a:solidFill>
                  <a:schemeClr val="tx2"/>
                </a:solidFill>
              </a:rPr>
              <a:t>INTOSAI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10255497" y="1355231"/>
            <a:ext cx="1895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kern="1200" spc="0" baseline="0" dirty="0">
                <a:solidFill>
                  <a:schemeClr val="tx2"/>
                </a:solidFill>
              </a:rPr>
              <a:t>Knowledge Sharing &amp; Knowledge Services Committee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27" name="Billede 5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55314" y="369957"/>
            <a:ext cx="1440160" cy="97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 userDrawn="1"/>
        </p:nvSpPr>
        <p:spPr>
          <a:xfrm>
            <a:off x="10431323" y="114336"/>
            <a:ext cx="14599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kern="1200" spc="200" baseline="0" dirty="0">
                <a:solidFill>
                  <a:schemeClr val="tx2"/>
                </a:solidFill>
              </a:rPr>
              <a:t>INTOSAI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10255497" y="1355231"/>
            <a:ext cx="1895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kern="1200" spc="0" baseline="0" dirty="0">
                <a:solidFill>
                  <a:schemeClr val="tx2"/>
                </a:solidFill>
              </a:rPr>
              <a:t>Knowledge Sharing &amp; Knowledge Services Committee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23" name="Billede 5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55314" y="369957"/>
            <a:ext cx="1440160" cy="97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 userDrawn="1"/>
        </p:nvSpPr>
        <p:spPr>
          <a:xfrm>
            <a:off x="10431323" y="114336"/>
            <a:ext cx="14599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kern="1200" spc="200" baseline="0" dirty="0">
                <a:solidFill>
                  <a:schemeClr val="tx2"/>
                </a:solidFill>
              </a:rPr>
              <a:t>INTOSAI</a:t>
            </a:r>
          </a:p>
        </p:txBody>
      </p:sp>
      <p:sp>
        <p:nvSpPr>
          <p:cNvPr id="25" name="TextBox 24"/>
          <p:cNvSpPr txBox="1"/>
          <p:nvPr userDrawn="1"/>
        </p:nvSpPr>
        <p:spPr>
          <a:xfrm>
            <a:off x="10255497" y="1355231"/>
            <a:ext cx="1895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kern="1200" spc="0" baseline="0" dirty="0">
                <a:solidFill>
                  <a:schemeClr val="tx2"/>
                </a:solidFill>
              </a:rPr>
              <a:t>Knowledge Sharing &amp; Knowledge Services Committee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630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25551" y="6463037"/>
            <a:ext cx="43278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INTOSAI Knowledge Sharing and Knowledge Services Committee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2166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22" name="Billede 5"/>
          <p:cNvPicPr/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455314" y="369957"/>
            <a:ext cx="1440160" cy="97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 userDrawn="1"/>
        </p:nvSpPr>
        <p:spPr>
          <a:xfrm>
            <a:off x="10431323" y="114336"/>
            <a:ext cx="14599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kern="1200" spc="200" baseline="0" dirty="0">
                <a:solidFill>
                  <a:schemeClr val="tx2"/>
                </a:solidFill>
              </a:rPr>
              <a:t>INTOSAI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10255497" y="1355231"/>
            <a:ext cx="1895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kern="1200" spc="0" baseline="0" dirty="0">
                <a:solidFill>
                  <a:schemeClr val="tx2"/>
                </a:solidFill>
              </a:rPr>
              <a:t>Knowledge Sharing &amp; Knowledge Services Committee</a:t>
            </a: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4" y="79051"/>
            <a:ext cx="1372820" cy="128425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intosaicommunity.net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tmp"/><Relationship Id="rId5" Type="http://schemas.openxmlformats.org/officeDocument/2006/relationships/image" Target="../media/image5.tmp"/><Relationship Id="rId4" Type="http://schemas.openxmlformats.org/officeDocument/2006/relationships/image" Target="../media/image4.tm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tosaicommunity.net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5837" y="905933"/>
            <a:ext cx="7772400" cy="1490249"/>
          </a:xfrm>
        </p:spPr>
        <p:txBody>
          <a:bodyPr>
            <a:noAutofit/>
          </a:bodyPr>
          <a:lstStyle/>
          <a:p>
            <a:r>
              <a:rPr lang="en-IN" sz="2800" b="0" dirty="0" smtClean="0">
                <a:solidFill>
                  <a:srgbClr val="0070C0"/>
                </a:solidFill>
                <a:latin typeface="Calibri" panose="020F0502020204030204" pitchFamily="34" charset="0"/>
              </a:rPr>
              <a:t>Agenda </a:t>
            </a:r>
            <a:r>
              <a:rPr lang="en-IN" sz="2800" b="0" smtClean="0">
                <a:solidFill>
                  <a:srgbClr val="0070C0"/>
                </a:solidFill>
                <a:latin typeface="Calibri" panose="020F0502020204030204" pitchFamily="34" charset="0"/>
              </a:rPr>
              <a:t>Item 13</a:t>
            </a:r>
            <a:br>
              <a:rPr lang="en-IN" sz="2800" b="0" smtClean="0">
                <a:solidFill>
                  <a:srgbClr val="0070C0"/>
                </a:solidFill>
                <a:latin typeface="Calibri" panose="020F0502020204030204" pitchFamily="34" charset="0"/>
              </a:rPr>
            </a:br>
            <a:r>
              <a:rPr lang="en-IN" sz="2800" b="0" dirty="0" smtClean="0">
                <a:solidFill>
                  <a:srgbClr val="0070C0"/>
                </a:solidFill>
                <a:latin typeface="Calibri" panose="020F0502020204030204" pitchFamily="34" charset="0"/>
              </a:rPr>
              <a:t/>
            </a:r>
            <a:br>
              <a:rPr lang="en-IN" sz="2800" b="0" dirty="0" smtClean="0">
                <a:solidFill>
                  <a:srgbClr val="0070C0"/>
                </a:solidFill>
                <a:latin typeface="Calibri" panose="020F0502020204030204" pitchFamily="34" charset="0"/>
              </a:rPr>
            </a:br>
            <a:r>
              <a:rPr lang="en-IN" sz="3200" b="0" dirty="0" smtClean="0">
                <a:solidFill>
                  <a:srgbClr val="0070C0"/>
                </a:solidFill>
                <a:latin typeface="Calibri" panose="020F0502020204030204" pitchFamily="34" charset="0"/>
              </a:rPr>
              <a:t>How to Promote INTOSAI </a:t>
            </a:r>
            <a:r>
              <a:rPr lang="en-IN" sz="3200" b="0" dirty="0">
                <a:solidFill>
                  <a:srgbClr val="0070C0"/>
                </a:solidFill>
                <a:latin typeface="Calibri" panose="020F0502020204030204" pitchFamily="34" charset="0"/>
              </a:rPr>
              <a:t>Community </a:t>
            </a:r>
            <a:r>
              <a:rPr lang="en-IN" sz="3200" b="0" dirty="0" smtClean="0">
                <a:solidFill>
                  <a:srgbClr val="0070C0"/>
                </a:solidFill>
                <a:latin typeface="Calibri" panose="020F0502020204030204" pitchFamily="34" charset="0"/>
              </a:rPr>
              <a:t>Portal as Knowledge Portal of INTOSAI</a:t>
            </a:r>
            <a:endParaRPr lang="en-IN" sz="3200" b="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INTOSAI Knowledge Sharing and Knowledge Services Committee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7DC91-BA8D-4035-9E2C-F9DC70487D2A}" type="slidenum">
              <a:rPr lang="en-IN" smtClean="0"/>
              <a:pPr/>
              <a:t>1</a:t>
            </a:fld>
            <a:endParaRPr lang="en-IN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09801" y="3471864"/>
            <a:ext cx="7879557" cy="15413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IN" sz="3000" b="1" dirty="0">
              <a:latin typeface="Cambria" panose="020405030504060302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09800" y="2928836"/>
            <a:ext cx="7879557" cy="15413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latin typeface="Calibri" panose="020F0502020204030204" pitchFamily="34" charset="0"/>
              </a:rPr>
              <a:t>11</a:t>
            </a:r>
            <a:r>
              <a:rPr lang="en-US" sz="3000" b="1" baseline="30000" dirty="0">
                <a:latin typeface="Calibri" panose="020F0502020204030204" pitchFamily="34" charset="0"/>
              </a:rPr>
              <a:t>th</a:t>
            </a:r>
            <a:r>
              <a:rPr lang="en-US" sz="3000" b="1" dirty="0">
                <a:latin typeface="Calibri" panose="020F0502020204030204" pitchFamily="34" charset="0"/>
              </a:rPr>
              <a:t> Meeting of KSC Steering Committee</a:t>
            </a:r>
          </a:p>
          <a:p>
            <a:endParaRPr lang="en-US" sz="3000" b="1" dirty="0">
              <a:latin typeface="Calibri" panose="020F0502020204030204" pitchFamily="34" charset="0"/>
            </a:endParaRPr>
          </a:p>
          <a:p>
            <a:r>
              <a:rPr lang="en-IN" sz="3000" b="1" dirty="0">
                <a:latin typeface="Calibri" panose="020F0502020204030204" pitchFamily="34" charset="0"/>
              </a:rPr>
              <a:t>Pampanga, Philippines</a:t>
            </a:r>
          </a:p>
          <a:p>
            <a:r>
              <a:rPr lang="en-IN" sz="3000" b="1" dirty="0">
                <a:latin typeface="Calibri" panose="020F0502020204030204" pitchFamily="34" charset="0"/>
              </a:rPr>
              <a:t>(12-14 June 2019)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557666" y="5261049"/>
            <a:ext cx="6643734" cy="590310"/>
          </a:xfrm>
        </p:spPr>
        <p:txBody>
          <a:bodyPr>
            <a:noAutofit/>
          </a:bodyPr>
          <a:lstStyle/>
          <a:p>
            <a:pPr algn="r"/>
            <a:r>
              <a:rPr lang="en-US" sz="2800" b="1" dirty="0">
                <a:latin typeface="Calibri" panose="020F0502020204030204" pitchFamily="34" charset="0"/>
              </a:rPr>
              <a:t>SAI-India</a:t>
            </a:r>
            <a:endParaRPr lang="en-IN" sz="28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836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832" y="562669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n-US" sz="4000" b="0" dirty="0" smtClean="0">
                <a:solidFill>
                  <a:srgbClr val="0070C0"/>
                </a:solidFill>
                <a:latin typeface="Calibri" panose="020F0502020204030204" pitchFamily="34" charset="0"/>
                <a:hlinkClick r:id="rId2"/>
              </a:rPr>
              <a:t>www.intosaicommunity.net</a:t>
            </a:r>
            <a:r>
              <a:rPr lang="en-US" sz="4000" b="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 </a:t>
            </a:r>
            <a:br>
              <a:rPr lang="en-US" sz="4000" b="0" dirty="0" smtClean="0">
                <a:solidFill>
                  <a:srgbClr val="0070C0"/>
                </a:solidFill>
                <a:latin typeface="Calibri" panose="020F0502020204030204" pitchFamily="34" charset="0"/>
              </a:rPr>
            </a:br>
            <a:r>
              <a:rPr lang="en-US" sz="4000" b="0" dirty="0" smtClean="0">
                <a:solidFill>
                  <a:srgbClr val="0070C0"/>
                </a:solidFill>
                <a:latin typeface="Calibri" panose="020F0502020204030204" pitchFamily="34" charset="0"/>
              </a:rPr>
              <a:t>Website migration</a:t>
            </a:r>
            <a:endParaRPr lang="en-IN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068" y="1952526"/>
            <a:ext cx="5300933" cy="4086324"/>
          </a:xfrm>
        </p:spPr>
        <p:txBody>
          <a:bodyPr>
            <a:noAutofit/>
          </a:bodyPr>
          <a:lstStyle/>
          <a:p>
            <a:pPr marL="228600" lvl="1" algn="just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>
                <a:latin typeface="Calibri" panose="020F0502020204030204" pitchFamily="34" charset="0"/>
              </a:rPr>
              <a:t>Consolidation of Working Group websites</a:t>
            </a:r>
          </a:p>
          <a:p>
            <a:pPr marL="685800" lvl="2" algn="just"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>
                <a:latin typeface="Calibri" panose="020F0502020204030204" pitchFamily="34" charset="0"/>
              </a:rPr>
              <a:t>WGITA –</a:t>
            </a:r>
          </a:p>
          <a:p>
            <a:pPr marL="685800" lvl="2" algn="just"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>
                <a:latin typeface="Calibri" panose="020F0502020204030204" pitchFamily="34" charset="0"/>
              </a:rPr>
              <a:t>WGKNI, WGEI, WGPD, WGPPA-</a:t>
            </a:r>
          </a:p>
          <a:p>
            <a:pPr marL="685800" lvl="2" algn="just"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>
                <a:latin typeface="Calibri" panose="020F0502020204030204" pitchFamily="34" charset="0"/>
              </a:rPr>
              <a:t>WGEA, WGVBS, WGBD, WGFACML, WGFMRR, WGEPPA - </a:t>
            </a:r>
          </a:p>
          <a:p>
            <a:pPr marL="685800" lvl="2" algn="just">
              <a:spcBef>
                <a:spcPts val="0"/>
              </a:spcBef>
              <a:spcAft>
                <a:spcPts val="600"/>
              </a:spcAft>
            </a:pPr>
            <a:endParaRPr lang="en-US" sz="2000" dirty="0" smtClean="0">
              <a:latin typeface="Calibri" panose="020F0502020204030204" pitchFamily="34" charset="0"/>
            </a:endParaRPr>
          </a:p>
          <a:p>
            <a:pPr marL="228600" lvl="1" algn="just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>
                <a:latin typeface="Calibri" panose="020F0502020204030204" pitchFamily="34" charset="0"/>
              </a:rPr>
              <a:t>Seeks volunteers from KSC SC member SAIs</a:t>
            </a:r>
          </a:p>
          <a:p>
            <a:pPr marL="228600" lvl="1" algn="just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>
                <a:latin typeface="Calibri" panose="020F0502020204030204" pitchFamily="34" charset="0"/>
              </a:rPr>
              <a:t>SAI India offers to engage its </a:t>
            </a:r>
            <a:r>
              <a:rPr lang="en-US" sz="2400" dirty="0" smtClean="0">
                <a:latin typeface="Calibri" panose="020F0502020204030204" pitchFamily="34" charset="0"/>
              </a:rPr>
              <a:t> </a:t>
            </a:r>
            <a:r>
              <a:rPr lang="en-US" sz="2400" dirty="0" smtClean="0">
                <a:latin typeface="Calibri" panose="020F0502020204030204" pitchFamily="34" charset="0"/>
              </a:rPr>
              <a:t>nominees to Working </a:t>
            </a:r>
            <a:r>
              <a:rPr lang="en-US" sz="2400" dirty="0" smtClean="0">
                <a:latin typeface="Calibri" panose="020F0502020204030204" pitchFamily="34" charset="0"/>
              </a:rPr>
              <a:t>Groups to </a:t>
            </a:r>
            <a:r>
              <a:rPr lang="en-US" sz="2400" dirty="0" smtClean="0">
                <a:latin typeface="Calibri" panose="020F0502020204030204" pitchFamily="34" charset="0"/>
              </a:rPr>
              <a:t>act as focal persons to complete migration of all websites</a:t>
            </a:r>
          </a:p>
          <a:p>
            <a:pPr marL="228600" lvl="1" algn="just">
              <a:spcBef>
                <a:spcPts val="0"/>
              </a:spcBef>
              <a:spcAft>
                <a:spcPts val="600"/>
              </a:spcAft>
            </a:pPr>
            <a:endParaRPr lang="en-US" dirty="0">
              <a:latin typeface="Calibri" panose="020F0502020204030204" pitchFamily="34" charset="0"/>
            </a:endParaRPr>
          </a:p>
          <a:p>
            <a:pPr marL="0" lvl="1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  <a:p>
            <a:pPr marL="457200" lvl="1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48200" y="6356351"/>
            <a:ext cx="2895600" cy="365125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-611" t="6086" b="3919"/>
          <a:stretch/>
        </p:blipFill>
        <p:spPr>
          <a:xfrm>
            <a:off x="6409268" y="1982977"/>
            <a:ext cx="4841176" cy="3803171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329" y="2416269"/>
            <a:ext cx="497564" cy="740126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936" y="2835232"/>
            <a:ext cx="472301" cy="759921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189" y="3880665"/>
            <a:ext cx="552722" cy="78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09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307" y="674689"/>
            <a:ext cx="8229600" cy="773013"/>
          </a:xfrm>
        </p:spPr>
        <p:txBody>
          <a:bodyPr>
            <a:normAutofit/>
          </a:bodyPr>
          <a:lstStyle/>
          <a:p>
            <a:r>
              <a:rPr lang="en-US" sz="4000" b="0" dirty="0" smtClean="0">
                <a:solidFill>
                  <a:srgbClr val="0070C0"/>
                </a:solidFill>
                <a:latin typeface="Calibri" panose="020F0502020204030204" pitchFamily="34" charset="0"/>
              </a:rPr>
              <a:t>Content Enrichment – </a:t>
            </a:r>
            <a:r>
              <a:rPr lang="en-US" sz="3600" b="0" dirty="0" smtClean="0">
                <a:solidFill>
                  <a:srgbClr val="0070C0"/>
                </a:solidFill>
                <a:latin typeface="Calibri" panose="020F0502020204030204" pitchFamily="34" charset="0"/>
              </a:rPr>
              <a:t>Library resources</a:t>
            </a:r>
            <a:endParaRPr lang="en-IN" sz="4000" b="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539" y="5540743"/>
            <a:ext cx="5388274" cy="507641"/>
          </a:xfrm>
        </p:spPr>
        <p:txBody>
          <a:bodyPr>
            <a:noAutofit/>
          </a:bodyPr>
          <a:lstStyle/>
          <a:p>
            <a:pPr lvl="0" algn="just"/>
            <a:endParaRPr lang="en-US" sz="2700" dirty="0" smtClean="0"/>
          </a:p>
          <a:p>
            <a:pPr lvl="0" algn="just"/>
            <a:endParaRPr lang="en-US" sz="2700" dirty="0"/>
          </a:p>
          <a:p>
            <a:pPr marL="0" indent="0" algn="just">
              <a:buNone/>
            </a:pPr>
            <a:endParaRPr lang="en-US" sz="27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48200" y="6356351"/>
            <a:ext cx="2895600" cy="365125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10897" r="1705" b="6918"/>
          <a:stretch/>
        </p:blipFill>
        <p:spPr>
          <a:xfrm>
            <a:off x="7027148" y="1803401"/>
            <a:ext cx="4941448" cy="45529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2676" y="1870701"/>
            <a:ext cx="6096000" cy="51398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971550" lvl="2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INTOSAI publications  </a:t>
            </a:r>
          </a:p>
          <a:p>
            <a:pPr marL="1428750" lvl="3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KSC SC to upload</a:t>
            </a:r>
          </a:p>
          <a:p>
            <a:pPr marL="971550" lvl="2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Guidance documents</a:t>
            </a:r>
          </a:p>
          <a:p>
            <a:pPr marL="1428750" lvl="3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Working groups to upload</a:t>
            </a:r>
          </a:p>
          <a:p>
            <a:pPr marL="971550" lvl="2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SAI publications</a:t>
            </a:r>
          </a:p>
          <a:p>
            <a:pPr marL="1428750" lvl="3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WGs to take up activity to create and maintain audit report databases</a:t>
            </a:r>
          </a:p>
          <a:p>
            <a:pPr marL="971550" lvl="2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Training material and good practices </a:t>
            </a:r>
          </a:p>
          <a:p>
            <a:pPr marL="1428750" lvl="3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WGs and IDI </a:t>
            </a:r>
          </a:p>
          <a:p>
            <a:pPr marL="971550" lvl="2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Portal </a:t>
            </a:r>
            <a:r>
              <a:rPr lang="en-US" sz="2200" dirty="0">
                <a:solidFill>
                  <a:srgbClr val="0070C0"/>
                </a:solidFill>
                <a:latin typeface="Calibri" panose="020F0502020204030204" pitchFamily="34" charset="0"/>
              </a:rPr>
              <a:t>Admin to share CMS credentials with designated </a:t>
            </a:r>
            <a:r>
              <a:rPr lang="en-US" sz="2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persons</a:t>
            </a:r>
            <a:endParaRPr lang="en-US" sz="22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08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307" y="674689"/>
            <a:ext cx="8229600" cy="773013"/>
          </a:xfrm>
        </p:spPr>
        <p:txBody>
          <a:bodyPr>
            <a:normAutofit/>
          </a:bodyPr>
          <a:lstStyle/>
          <a:p>
            <a:r>
              <a:rPr lang="en-US" sz="4000" b="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 Enhance collaboration – Using </a:t>
            </a:r>
            <a:r>
              <a:rPr lang="en-US" sz="4000" b="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CoPs</a:t>
            </a:r>
            <a:endParaRPr lang="en-IN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336" y="1736758"/>
            <a:ext cx="6756689" cy="4882285"/>
          </a:xfrm>
        </p:spPr>
        <p:txBody>
          <a:bodyPr>
            <a:noAutofit/>
          </a:bodyPr>
          <a:lstStyle/>
          <a:p>
            <a:pPr marL="800100" lvl="3" indent="-342900" algn="just"/>
            <a:r>
              <a:rPr lang="en-US" sz="2400" dirty="0" smtClean="0">
                <a:latin typeface="Calibri" panose="020F0502020204030204" pitchFamily="34" charset="0"/>
              </a:rPr>
              <a:t>Few </a:t>
            </a:r>
            <a:r>
              <a:rPr lang="en-US" sz="2400" dirty="0" err="1">
                <a:latin typeface="Calibri" panose="020F0502020204030204" pitchFamily="34" charset="0"/>
              </a:rPr>
              <a:t>CoPs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smtClean="0">
                <a:latin typeface="Calibri" panose="020F0502020204030204" pitchFamily="34" charset="0"/>
              </a:rPr>
              <a:t>- Low awareness </a:t>
            </a:r>
            <a:r>
              <a:rPr lang="en-US" sz="2400" dirty="0">
                <a:latin typeface="Calibri" panose="020F0502020204030204" pitchFamily="34" charset="0"/>
              </a:rPr>
              <a:t>even among project teams</a:t>
            </a:r>
          </a:p>
          <a:p>
            <a:pPr marL="800100" lvl="3" indent="-342900" algn="just"/>
            <a:r>
              <a:rPr lang="en-US" sz="2400" dirty="0">
                <a:latin typeface="Calibri" panose="020F0502020204030204" pitchFamily="34" charset="0"/>
              </a:rPr>
              <a:t>All WG member SAIs may get project team members to register</a:t>
            </a:r>
          </a:p>
          <a:p>
            <a:pPr marL="800100" lvl="3" indent="-342900" algn="just"/>
            <a:r>
              <a:rPr lang="en-US" sz="2400" dirty="0" smtClean="0">
                <a:latin typeface="Calibri" panose="020F0502020204030204" pitchFamily="34" charset="0"/>
              </a:rPr>
              <a:t>SAI India nominees to WGs may be involved by the Working Groups to create and manage </a:t>
            </a:r>
            <a:r>
              <a:rPr lang="en-US" sz="2400" dirty="0" err="1" smtClean="0">
                <a:latin typeface="Calibri" panose="020F0502020204030204" pitchFamily="34" charset="0"/>
              </a:rPr>
              <a:t>CoPs</a:t>
            </a:r>
            <a:r>
              <a:rPr lang="en-US" sz="2400" dirty="0" smtClean="0">
                <a:latin typeface="Calibri" panose="020F0502020204030204" pitchFamily="34" charset="0"/>
              </a:rPr>
              <a:t> on projects undertaken by the Group</a:t>
            </a:r>
          </a:p>
          <a:p>
            <a:pPr marL="800100" lvl="3" indent="-342900" algn="just"/>
            <a:r>
              <a:rPr lang="en-US" sz="2400" dirty="0" smtClean="0">
                <a:latin typeface="Calibri" panose="020F0502020204030204" pitchFamily="34" charset="0"/>
              </a:rPr>
              <a:t>New collaboration features like creation of tasks and messaging within the </a:t>
            </a:r>
            <a:r>
              <a:rPr lang="en-US" sz="2400" dirty="0" err="1" smtClean="0">
                <a:latin typeface="Calibri" panose="020F0502020204030204" pitchFamily="34" charset="0"/>
              </a:rPr>
              <a:t>CoP</a:t>
            </a:r>
            <a:r>
              <a:rPr lang="en-US" sz="2400" dirty="0" smtClean="0">
                <a:latin typeface="Calibri" panose="020F0502020204030204" pitchFamily="34" charset="0"/>
              </a:rPr>
              <a:t>  can be refined only by user feedback</a:t>
            </a:r>
          </a:p>
          <a:p>
            <a:pPr marL="800100" lvl="3" indent="-342900" algn="just"/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48200" y="6356351"/>
            <a:ext cx="2895600" cy="365125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10006" r="1396" b="5524"/>
          <a:stretch/>
        </p:blipFill>
        <p:spPr>
          <a:xfrm>
            <a:off x="7058024" y="1739901"/>
            <a:ext cx="4962525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70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307" y="674689"/>
            <a:ext cx="8229600" cy="773013"/>
          </a:xfrm>
        </p:spPr>
        <p:txBody>
          <a:bodyPr>
            <a:normAutofit/>
          </a:bodyPr>
          <a:lstStyle/>
          <a:p>
            <a:r>
              <a:rPr lang="en-US" sz="4000" b="0" dirty="0" smtClean="0">
                <a:solidFill>
                  <a:srgbClr val="0070C0"/>
                </a:solidFill>
                <a:latin typeface="Calibri" panose="020F0502020204030204" pitchFamily="34" charset="0"/>
              </a:rPr>
              <a:t>Increase user accounts</a:t>
            </a:r>
            <a:endParaRPr lang="en-IN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310" y="1714500"/>
            <a:ext cx="6339224" cy="5100493"/>
          </a:xfrm>
        </p:spPr>
        <p:txBody>
          <a:bodyPr>
            <a:noAutofit/>
          </a:bodyPr>
          <a:lstStyle/>
          <a:p>
            <a:pPr marL="342900" lvl="2" indent="-342900" algn="just"/>
            <a:r>
              <a:rPr lang="en-US" dirty="0">
                <a:latin typeface="Calibri" panose="020F0502020204030204" pitchFamily="34" charset="0"/>
              </a:rPr>
              <a:t>Real time features are accessible to registered users only</a:t>
            </a:r>
          </a:p>
          <a:p>
            <a:pPr marL="342900" lvl="2" indent="-342900" algn="just"/>
            <a:r>
              <a:rPr lang="en-US" dirty="0" smtClean="0">
                <a:latin typeface="Calibri" panose="020F0502020204030204" pitchFamily="34" charset="0"/>
              </a:rPr>
              <a:t>WG Chairs may request member </a:t>
            </a:r>
            <a:r>
              <a:rPr lang="en-US" dirty="0">
                <a:latin typeface="Calibri" panose="020F0502020204030204" pitchFamily="34" charset="0"/>
              </a:rPr>
              <a:t>SAIs </a:t>
            </a:r>
            <a:r>
              <a:rPr lang="en-US" dirty="0" smtClean="0">
                <a:latin typeface="Calibri" panose="020F0502020204030204" pitchFamily="34" charset="0"/>
              </a:rPr>
              <a:t>to get </a:t>
            </a:r>
            <a:r>
              <a:rPr lang="en-US" dirty="0">
                <a:latin typeface="Calibri" panose="020F0502020204030204" pitchFamily="34" charset="0"/>
              </a:rPr>
              <a:t>staff to register on the community portal </a:t>
            </a:r>
            <a:endParaRPr lang="en-US" dirty="0" smtClean="0">
              <a:latin typeface="Calibri" panose="020F0502020204030204" pitchFamily="34" charset="0"/>
            </a:endParaRPr>
          </a:p>
          <a:p>
            <a:pPr marL="342900" lvl="2" indent="-342900" algn="just"/>
            <a:r>
              <a:rPr lang="en-US" dirty="0" smtClean="0">
                <a:latin typeface="Calibri" panose="020F0502020204030204" pitchFamily="34" charset="0"/>
              </a:rPr>
              <a:t>Registered users would be able to</a:t>
            </a:r>
          </a:p>
          <a:p>
            <a:pPr lvl="1" algn="just"/>
            <a:r>
              <a:rPr lang="en-US" sz="2400" dirty="0">
                <a:latin typeface="Calibri" panose="020F0502020204030204" pitchFamily="34" charset="0"/>
              </a:rPr>
              <a:t>Create a survey </a:t>
            </a:r>
          </a:p>
          <a:p>
            <a:pPr lvl="1" algn="just"/>
            <a:r>
              <a:rPr lang="en-US" sz="2400" dirty="0">
                <a:latin typeface="Calibri" panose="020F0502020204030204" pitchFamily="34" charset="0"/>
              </a:rPr>
              <a:t>Host Video Conference and Webinars</a:t>
            </a:r>
          </a:p>
          <a:p>
            <a:pPr lvl="1" algn="just"/>
            <a:r>
              <a:rPr lang="en-US" sz="2400" dirty="0">
                <a:latin typeface="Calibri" panose="020F0502020204030204" pitchFamily="34" charset="0"/>
              </a:rPr>
              <a:t>Participate in Q &amp; A</a:t>
            </a:r>
          </a:p>
          <a:p>
            <a:pPr lvl="1" algn="just"/>
            <a:r>
              <a:rPr lang="en-US" sz="2400" dirty="0">
                <a:latin typeface="Calibri" panose="020F0502020204030204" pitchFamily="34" charset="0"/>
              </a:rPr>
              <a:t>Add events to the calendar for visibility of WG/ SAI activities across the INTOSAI Community</a:t>
            </a:r>
          </a:p>
          <a:p>
            <a:pPr lvl="1" algn="just"/>
            <a:r>
              <a:rPr lang="en-US" sz="2400" dirty="0">
                <a:latin typeface="Calibri" panose="020F0502020204030204" pitchFamily="34" charset="0"/>
              </a:rPr>
              <a:t>Post blogs and comments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48200" y="6356351"/>
            <a:ext cx="2895600" cy="365125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0006" r="1396" b="5524"/>
          <a:stretch/>
        </p:blipFill>
        <p:spPr>
          <a:xfrm>
            <a:off x="6762751" y="1644651"/>
            <a:ext cx="5305424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3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307" y="546096"/>
            <a:ext cx="8229600" cy="773013"/>
          </a:xfrm>
        </p:spPr>
        <p:txBody>
          <a:bodyPr>
            <a:normAutofit/>
          </a:bodyPr>
          <a:lstStyle/>
          <a:p>
            <a:r>
              <a:rPr lang="en-US" sz="4000" b="0" dirty="0" smtClean="0">
                <a:solidFill>
                  <a:srgbClr val="0070C0"/>
                </a:solidFill>
                <a:latin typeface="Calibri" panose="020F0502020204030204" pitchFamily="34" charset="0"/>
              </a:rPr>
              <a:t>Spreading the message</a:t>
            </a:r>
            <a:endParaRPr lang="en-IN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1711768"/>
            <a:ext cx="7753350" cy="3865418"/>
          </a:xfrm>
        </p:spPr>
        <p:txBody>
          <a:bodyPr>
            <a:noAutofit/>
          </a:bodyPr>
          <a:lstStyle/>
          <a:p>
            <a:pPr algn="just"/>
            <a:r>
              <a:rPr lang="en-US" sz="2700" dirty="0" smtClean="0">
                <a:latin typeface="Calibri" panose="020F0502020204030204" pitchFamily="34" charset="0"/>
                <a:cs typeface="Calibri" panose="020F0502020204030204" pitchFamily="34" charset="0"/>
              </a:rPr>
              <a:t>IDI and regional </a:t>
            </a:r>
            <a:r>
              <a:rPr lang="en-US" sz="27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organisations</a:t>
            </a:r>
            <a:r>
              <a:rPr lang="en-US" sz="2700" dirty="0" smtClean="0">
                <a:latin typeface="Calibri" panose="020F0502020204030204" pitchFamily="34" charset="0"/>
                <a:cs typeface="Calibri" panose="020F0502020204030204" pitchFamily="34" charset="0"/>
              </a:rPr>
              <a:t> can help in popularizing usage</a:t>
            </a:r>
          </a:p>
          <a:p>
            <a:pPr algn="just"/>
            <a:r>
              <a:rPr lang="en-US" sz="2700" dirty="0" smtClean="0">
                <a:latin typeface="Calibri" panose="020F0502020204030204" pitchFamily="34" charset="0"/>
                <a:cs typeface="Calibri" panose="020F0502020204030204" pitchFamily="34" charset="0"/>
              </a:rPr>
              <a:t>KSC representatives in Regional meetings may demonstrate the value of the portal</a:t>
            </a:r>
          </a:p>
          <a:p>
            <a:pPr algn="just"/>
            <a:r>
              <a:rPr lang="en-US" sz="2700" dirty="0" smtClean="0">
                <a:latin typeface="Calibri" panose="020F0502020204030204" pitchFamily="34" charset="0"/>
                <a:cs typeface="Calibri" panose="020F0502020204030204" pitchFamily="34" charset="0"/>
              </a:rPr>
              <a:t>Experience sharing videos by active </a:t>
            </a:r>
            <a:r>
              <a:rPr lang="en-US" sz="27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CoP</a:t>
            </a:r>
            <a:r>
              <a:rPr lang="en-US" sz="2700" dirty="0" smtClean="0">
                <a:latin typeface="Calibri" panose="020F0502020204030204" pitchFamily="34" charset="0"/>
                <a:cs typeface="Calibri" panose="020F0502020204030204" pitchFamily="34" charset="0"/>
              </a:rPr>
              <a:t> members</a:t>
            </a:r>
          </a:p>
          <a:p>
            <a:pPr algn="just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G project teams to take the lead in usage of features and populate the knowledge resources with audit reports and SAI case studies</a:t>
            </a:r>
          </a:p>
          <a:p>
            <a:pPr algn="just"/>
            <a:endParaRPr lang="en-US" sz="2700" dirty="0"/>
          </a:p>
          <a:p>
            <a:pPr lvl="0" algn="just"/>
            <a:endParaRPr lang="en-US" sz="2700" dirty="0" smtClean="0"/>
          </a:p>
          <a:p>
            <a:pPr marL="0" lvl="0" indent="0" algn="just">
              <a:buNone/>
            </a:pPr>
            <a:endParaRPr lang="en-US" sz="27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48200" y="6356351"/>
            <a:ext cx="2895600" cy="365125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-611" t="6086" b="3919"/>
          <a:stretch/>
        </p:blipFill>
        <p:spPr>
          <a:xfrm>
            <a:off x="8390466" y="1962629"/>
            <a:ext cx="3471333" cy="439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47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6874" y="365125"/>
            <a:ext cx="9826925" cy="1325563"/>
          </a:xfrm>
        </p:spPr>
        <p:txBody>
          <a:bodyPr>
            <a:normAutofit/>
          </a:bodyPr>
          <a:lstStyle/>
          <a:p>
            <a:r>
              <a:rPr lang="en-US" sz="4000" b="0" dirty="0">
                <a:solidFill>
                  <a:srgbClr val="0070C0"/>
                </a:solidFill>
                <a:latin typeface="Calibri" panose="020F0502020204030204" pitchFamily="34" charset="0"/>
                <a:hlinkClick r:id="rId2"/>
              </a:rPr>
              <a:t>www.intosaicommunity.net</a:t>
            </a:r>
            <a:r>
              <a:rPr lang="en-US" sz="4000" b="0" dirty="0">
                <a:solidFill>
                  <a:srgbClr val="0070C0"/>
                </a:solidFill>
                <a:latin typeface="Calibri" panose="020F0502020204030204" pitchFamily="34" charset="0"/>
              </a:rPr>
              <a:t>  </a:t>
            </a:r>
            <a:br>
              <a:rPr lang="en-US" sz="4000" b="0" dirty="0">
                <a:solidFill>
                  <a:srgbClr val="0070C0"/>
                </a:solidFill>
                <a:latin typeface="Calibri" panose="020F0502020204030204" pitchFamily="34" charset="0"/>
              </a:rPr>
            </a:br>
            <a:r>
              <a:rPr lang="en-US" sz="4000" b="0" dirty="0" smtClean="0">
                <a:solidFill>
                  <a:srgbClr val="0070C0"/>
                </a:solidFill>
                <a:latin typeface="Calibri" panose="020F0502020204030204" pitchFamily="34" charset="0"/>
              </a:rPr>
              <a:t>Road ahead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2" indent="-342900" algn="just"/>
            <a:r>
              <a:rPr lang="en-US" dirty="0">
                <a:latin typeface="Calibri" panose="020F0502020204030204" pitchFamily="34" charset="0"/>
              </a:rPr>
              <a:t>Improve </a:t>
            </a:r>
            <a:r>
              <a:rPr lang="en-US" dirty="0" smtClean="0">
                <a:latin typeface="Calibri" panose="020F0502020204030204" pitchFamily="34" charset="0"/>
              </a:rPr>
              <a:t>search functionality</a:t>
            </a:r>
          </a:p>
          <a:p>
            <a:pPr marL="342900" lvl="2" indent="-342900" algn="just"/>
            <a:r>
              <a:rPr lang="en-US" dirty="0" smtClean="0">
                <a:latin typeface="Calibri" panose="020F0502020204030204" pitchFamily="34" charset="0"/>
              </a:rPr>
              <a:t>Engage consultant for content management and </a:t>
            </a:r>
            <a:r>
              <a:rPr lang="en-US" smtClean="0">
                <a:latin typeface="Calibri" panose="020F0502020204030204" pitchFamily="34" charset="0"/>
              </a:rPr>
              <a:t>user interaction</a:t>
            </a:r>
            <a:endParaRPr lang="en-US" dirty="0" smtClean="0">
              <a:latin typeface="Calibri" panose="020F0502020204030204" pitchFamily="34" charset="0"/>
            </a:endParaRPr>
          </a:p>
          <a:p>
            <a:pPr marL="342900" lvl="2" indent="-342900" algn="just"/>
            <a:r>
              <a:rPr lang="en-US" dirty="0" smtClean="0">
                <a:latin typeface="Calibri" panose="020F0502020204030204" pitchFamily="34" charset="0"/>
              </a:rPr>
              <a:t>Develop </a:t>
            </a:r>
            <a:r>
              <a:rPr lang="en-US" dirty="0">
                <a:latin typeface="Calibri" panose="020F0502020204030204" pitchFamily="34" charset="0"/>
              </a:rPr>
              <a:t>mobile app for user-specific experience</a:t>
            </a:r>
          </a:p>
          <a:p>
            <a:pPr marL="342900" lvl="2" indent="-342900" algn="just"/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915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597" y="1643052"/>
            <a:ext cx="8066117" cy="193142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Cambria" panose="02040503050406030204" pitchFamily="18" charset="0"/>
              </a:rPr>
              <a:t/>
            </a:r>
            <a:br>
              <a:rPr lang="en-US" sz="4000" b="1" dirty="0">
                <a:latin typeface="Cambria" panose="02040503050406030204" pitchFamily="18" charset="0"/>
              </a:rPr>
            </a:br>
            <a:r>
              <a:rPr lang="en-US" sz="4000" b="1" dirty="0">
                <a:latin typeface="Cambria" panose="02040503050406030204" pitchFamily="18" charset="0"/>
              </a:rPr>
              <a:t/>
            </a:r>
            <a:br>
              <a:rPr lang="en-US" sz="4000" b="1" dirty="0">
                <a:latin typeface="Cambria" panose="02040503050406030204" pitchFamily="18" charset="0"/>
              </a:rPr>
            </a:br>
            <a:r>
              <a:rPr lang="en-US" sz="5000" b="1" dirty="0">
                <a:latin typeface="Cambria" panose="02040503050406030204" pitchFamily="18" charset="0"/>
              </a:rPr>
              <a:t>THANK YOU</a:t>
            </a:r>
            <a:r>
              <a:rPr lang="en-IN" sz="4000" b="1" dirty="0">
                <a:latin typeface="Cambria" panose="02040503050406030204" pitchFamily="18" charset="0"/>
              </a:rPr>
              <a:t/>
            </a:r>
            <a:br>
              <a:rPr lang="en-IN" sz="4000" b="1" dirty="0">
                <a:latin typeface="Cambria" panose="02040503050406030204" pitchFamily="18" charset="0"/>
              </a:rPr>
            </a:br>
            <a:endParaRPr lang="en-IN" sz="4000" b="1" dirty="0">
              <a:latin typeface="Cambria" panose="020405030504060302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7DC91-BA8D-4035-9E2C-F9DC70487D2A}" type="slidenum">
              <a:rPr lang="en-IN" smtClean="0"/>
              <a:pPr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441855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839</TotalTime>
  <Words>337</Words>
  <Application>Microsoft Office PowerPoint</Application>
  <PresentationFormat>Widescreen</PresentationFormat>
  <Paragraphs>56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Cambria</vt:lpstr>
      <vt:lpstr>Office Theme</vt:lpstr>
      <vt:lpstr>Agenda Item 13  How to Promote INTOSAI Community Portal as Knowledge Portal of INTOSAI</vt:lpstr>
      <vt:lpstr>www.intosaicommunity.net   Website migration</vt:lpstr>
      <vt:lpstr>Content Enrichment – Library resources</vt:lpstr>
      <vt:lpstr>  Enhance collaboration – Using CoPs</vt:lpstr>
      <vt:lpstr>Increase user accounts</vt:lpstr>
      <vt:lpstr>Spreading the message</vt:lpstr>
      <vt:lpstr>www.intosaicommunity.net   Road ahead</vt:lpstr>
      <vt:lpstr>  THANK YOU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iCISA</dc:creator>
  <cp:lastModifiedBy>Audit</cp:lastModifiedBy>
  <cp:revision>91</cp:revision>
  <cp:lastPrinted>2019-06-07T14:22:48Z</cp:lastPrinted>
  <dcterms:created xsi:type="dcterms:W3CDTF">2017-08-15T02:16:39Z</dcterms:created>
  <dcterms:modified xsi:type="dcterms:W3CDTF">2019-06-11T09:54:31Z</dcterms:modified>
</cp:coreProperties>
</file>